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4" r:id="rId4"/>
    <p:sldId id="265" r:id="rId5"/>
    <p:sldId id="266" r:id="rId6"/>
    <p:sldId id="268" r:id="rId7"/>
    <p:sldId id="270" r:id="rId8"/>
    <p:sldId id="27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D5EF"/>
    <a:srgbClr val="D9ECFF"/>
    <a:srgbClr val="996633"/>
    <a:srgbClr val="FFE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pPr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g"/><Relationship Id="rId4" Type="http://schemas.openxmlformats.org/officeDocument/2006/relationships/image" Target="../media/image6.gif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1"/>
          <p:cNvSpPr/>
          <p:nvPr/>
        </p:nvSpPr>
        <p:spPr>
          <a:xfrm>
            <a:off x="285720" y="142852"/>
            <a:ext cx="8429684" cy="1928826"/>
          </a:xfrm>
          <a:prstGeom prst="bevel">
            <a:avLst>
              <a:gd name="adj" fmla="val 5927"/>
            </a:avLst>
          </a:prstGeom>
          <a:noFill/>
          <a:ln w="63500" cmpd="tri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Информационные технологии.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Вклад </a:t>
            </a:r>
            <a:r>
              <a:rPr lang="ru-RU"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России в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сферу ИТ. Отечественные разработки</a:t>
            </a:r>
            <a:endParaRPr lang="ru-RU" dirty="0"/>
          </a:p>
        </p:txBody>
      </p:sp>
      <p:sp>
        <p:nvSpPr>
          <p:cNvPr id="3" name="Стрелка вправо 2">
            <a:hlinkClick r:id="" action="ppaction://hlinkshowjump?jump=nextslide"/>
          </p:cNvPr>
          <p:cNvSpPr/>
          <p:nvPr/>
        </p:nvSpPr>
        <p:spPr>
          <a:xfrm>
            <a:off x="3059832" y="6165304"/>
            <a:ext cx="3240360" cy="500042"/>
          </a:xfrm>
          <a:prstGeom prst="rightArrow">
            <a:avLst>
              <a:gd name="adj1" fmla="val 75099"/>
              <a:gd name="adj2" fmla="val 50000"/>
            </a:avLst>
          </a:prstGeom>
          <a:solidFill>
            <a:srgbClr val="D9ECFF"/>
          </a:solidFill>
          <a:ln cmpd="dbl">
            <a:solidFill>
              <a:srgbClr val="BFD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Начать  викторину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65"/>
            <a:ext cx="9144000" cy="687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14348" y="1000108"/>
            <a:ext cx="785818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Невозможно представить нашу жизнь без информационных технологий.</a:t>
            </a:r>
          </a:p>
          <a:p>
            <a:pPr algn="just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Какие информационные технологии вы используете?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агетная рамка 3"/>
          <p:cNvSpPr/>
          <p:nvPr/>
        </p:nvSpPr>
        <p:spPr>
          <a:xfrm>
            <a:off x="6572264" y="5429264"/>
            <a:ext cx="1857388" cy="714380"/>
          </a:xfrm>
          <a:prstGeom prst="bevel">
            <a:avLst>
              <a:gd name="adj" fmla="val 5927"/>
            </a:avLst>
          </a:prstGeom>
          <a:solidFill>
            <a:srgbClr val="D9ECFF"/>
          </a:solidFill>
          <a:ln w="63500" cmpd="tri">
            <a:solidFill>
              <a:srgbClr val="BFD5E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214818"/>
            <a:ext cx="59293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Мессенджеры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социальные сети, просмотр и создание видеороликов. 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Активное использование  различных цифровых сервисов.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2643174" y="6215082"/>
            <a:ext cx="2928958" cy="500042"/>
          </a:xfrm>
          <a:prstGeom prst="rightArrow">
            <a:avLst>
              <a:gd name="adj1" fmla="val 75099"/>
              <a:gd name="adj2" fmla="val 50000"/>
            </a:avLst>
          </a:prstGeom>
          <a:solidFill>
            <a:srgbClr val="D9ECFF"/>
          </a:solidFill>
          <a:ln cmpd="dbl">
            <a:solidFill>
              <a:srgbClr val="BFD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Следующий вопрос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214282" y="285728"/>
            <a:ext cx="2357454" cy="642942"/>
          </a:xfrm>
          <a:prstGeom prst="homePlate">
            <a:avLst>
              <a:gd name="adj" fmla="val 45817"/>
            </a:avLst>
          </a:prstGeom>
          <a:noFill/>
          <a:ln w="63500" cmpd="tri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 1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65"/>
            <a:ext cx="9144000" cy="687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14348" y="1000108"/>
            <a:ext cx="78581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Чем сопровождается быстрое развитие информационных технологий?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агетная рамка 3"/>
          <p:cNvSpPr/>
          <p:nvPr/>
        </p:nvSpPr>
        <p:spPr>
          <a:xfrm>
            <a:off x="6572264" y="5429264"/>
            <a:ext cx="1857388" cy="714380"/>
          </a:xfrm>
          <a:prstGeom prst="bevel">
            <a:avLst>
              <a:gd name="adj" fmla="val 5927"/>
            </a:avLst>
          </a:prstGeom>
          <a:solidFill>
            <a:srgbClr val="D9ECFF"/>
          </a:solidFill>
          <a:ln w="63500" cmpd="tri">
            <a:solidFill>
              <a:srgbClr val="BFD5E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2428868"/>
            <a:ext cx="778674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Быстрое развитие информационных технологий сопровождается повышением вероятности возникновения угроз безопасности граждан, общества и государства. Увеличивается  количество компьютерных атак на российские информационные ресурсы.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2643174" y="6215082"/>
            <a:ext cx="2928958" cy="500042"/>
          </a:xfrm>
          <a:prstGeom prst="rightArrow">
            <a:avLst>
              <a:gd name="adj1" fmla="val 75099"/>
              <a:gd name="adj2" fmla="val 50000"/>
            </a:avLst>
          </a:prstGeom>
          <a:solidFill>
            <a:srgbClr val="D9ECFF"/>
          </a:solidFill>
          <a:ln cmpd="dbl">
            <a:solidFill>
              <a:srgbClr val="BFD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Следующий вопрос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214282" y="285728"/>
            <a:ext cx="2357454" cy="642942"/>
          </a:xfrm>
          <a:prstGeom prst="homePlate">
            <a:avLst>
              <a:gd name="adj" fmla="val 45817"/>
            </a:avLst>
          </a:prstGeom>
          <a:noFill/>
          <a:ln w="63500" cmpd="tri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 2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65"/>
            <a:ext cx="9144000" cy="687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642910" y="1000108"/>
            <a:ext cx="792961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Информационные технологии развиваются быстрыми темпами, разные страны вносят свой вклад в их развитие. Наша страна имеет богатую историю развития информационных технологий. Назовите отечественных ученых, которые трудились в сфере IT. 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агетная рамка 3"/>
          <p:cNvSpPr/>
          <p:nvPr/>
        </p:nvSpPr>
        <p:spPr>
          <a:xfrm>
            <a:off x="6572264" y="5429264"/>
            <a:ext cx="1857388" cy="714380"/>
          </a:xfrm>
          <a:prstGeom prst="bevel">
            <a:avLst>
              <a:gd name="adj" fmla="val 5927"/>
            </a:avLst>
          </a:prstGeom>
          <a:solidFill>
            <a:srgbClr val="D9ECFF"/>
          </a:solidFill>
          <a:ln w="63500" cmpd="tri">
            <a:solidFill>
              <a:srgbClr val="BFD5E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2643174" y="6215082"/>
            <a:ext cx="2928958" cy="500042"/>
          </a:xfrm>
          <a:prstGeom prst="rightArrow">
            <a:avLst>
              <a:gd name="adj1" fmla="val 75099"/>
              <a:gd name="adj2" fmla="val 50000"/>
            </a:avLst>
          </a:prstGeom>
          <a:solidFill>
            <a:srgbClr val="D9ECFF"/>
          </a:solidFill>
          <a:ln cmpd="dbl">
            <a:solidFill>
              <a:srgbClr val="BFD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Следующий вопрос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214282" y="285728"/>
            <a:ext cx="2357454" cy="642942"/>
          </a:xfrm>
          <a:prstGeom prst="homePlate">
            <a:avLst>
              <a:gd name="adj" fmla="val 45817"/>
            </a:avLst>
          </a:prstGeom>
          <a:noFill/>
          <a:ln w="63500" cmpd="tri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 3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785786" y="142852"/>
            <a:ext cx="7715304" cy="6072230"/>
            <a:chOff x="785786" y="142852"/>
            <a:chExt cx="7715304" cy="607223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000364" y="142852"/>
              <a:ext cx="3786214" cy="4643315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85786" y="4786167"/>
              <a:ext cx="7715304" cy="14289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Исаак Семенович </a:t>
              </a:r>
              <a:r>
                <a:rPr lang="ru-RU" sz="2800" dirty="0" err="1" smtClean="0">
                  <a:latin typeface="Times New Roman" pitchFamily="18" charset="0"/>
                  <a:cs typeface="Times New Roman" pitchFamily="18" charset="0"/>
                </a:rPr>
                <a:t>Брук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Советский учёный в области электротехники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и вычислительной техники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785786" y="142852"/>
            <a:ext cx="7715304" cy="6072230"/>
            <a:chOff x="785786" y="142852"/>
            <a:chExt cx="7715304" cy="607223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3000364" y="142852"/>
              <a:ext cx="3786214" cy="4643315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85786" y="4786167"/>
              <a:ext cx="7715304" cy="14289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Андрей Петрович Ершов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Советский учёный, один из пионеров теоретического и системного программирования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85786" y="142852"/>
            <a:ext cx="7715304" cy="6028310"/>
            <a:chOff x="785786" y="142852"/>
            <a:chExt cx="7715304" cy="6028310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000364" y="142852"/>
              <a:ext cx="3786214" cy="4643315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5786" y="4786167"/>
              <a:ext cx="7715304" cy="13849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Николай Петрович </a:t>
              </a:r>
              <a:r>
                <a:rPr lang="ru-RU" sz="2800" dirty="0" err="1" smtClean="0">
                  <a:latin typeface="Times New Roman" pitchFamily="18" charset="0"/>
                  <a:cs typeface="Times New Roman" pitchFamily="18" charset="0"/>
                </a:rPr>
                <a:t>Брусенцов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Главный конструктор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троичной ЭВМ «</a:t>
              </a:r>
              <a:r>
                <a:rPr lang="ru-RU" sz="2800" dirty="0" err="1" smtClean="0">
                  <a:latin typeface="Times New Roman" pitchFamily="18" charset="0"/>
                  <a:cs typeface="Times New Roman" pitchFamily="18" charset="0"/>
                </a:rPr>
                <a:t>Сетунь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»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785786" y="142852"/>
            <a:ext cx="7715304" cy="6028310"/>
            <a:chOff x="785786" y="142852"/>
            <a:chExt cx="7715304" cy="6028310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3000364" y="142852"/>
              <a:ext cx="3786214" cy="4643315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5786" y="4786167"/>
              <a:ext cx="7715304" cy="13849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Сергей Алексеевич Лебедев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Один из основоположников советской вычислительной техники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785786" y="142852"/>
            <a:ext cx="7715304" cy="6028310"/>
            <a:chOff x="785786" y="142852"/>
            <a:chExt cx="7715304" cy="602831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3000364" y="142852"/>
              <a:ext cx="3786214" cy="4643315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5786" y="4786167"/>
              <a:ext cx="7715304" cy="13849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Михаил Александрович Гаврилов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Советский учёный, стоявший у истоков отечественных информатики и кибернетики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785786" y="142852"/>
            <a:ext cx="7715304" cy="6072230"/>
            <a:chOff x="785786" y="142852"/>
            <a:chExt cx="7715304" cy="6072230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3000364" y="142852"/>
              <a:ext cx="3786214" cy="4643315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85786" y="4786167"/>
              <a:ext cx="7715304" cy="14289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Юрий Иванович Журавлёв </a:t>
              </a:r>
            </a:p>
            <a:p>
              <a:pPr algn="ctr">
                <a:lnSpc>
                  <a:spcPct val="150000"/>
                </a:lnSpc>
              </a:pP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Российский математик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85786" y="142852"/>
            <a:ext cx="7715304" cy="6028310"/>
            <a:chOff x="785786" y="142852"/>
            <a:chExt cx="7715304" cy="6028310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3000364" y="142852"/>
              <a:ext cx="3786214" cy="4643315"/>
            </a:xfrm>
            <a:prstGeom prst="rect">
              <a:avLst/>
            </a:prstGeom>
            <a:blipFill>
              <a:blip r:embed="rId9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85786" y="4786167"/>
              <a:ext cx="7715304" cy="13849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Евгений </a:t>
              </a:r>
              <a:r>
                <a:rPr lang="ru-RU" sz="2800" dirty="0" err="1" smtClean="0">
                  <a:latin typeface="Times New Roman" pitchFamily="18" charset="0"/>
                  <a:cs typeface="Times New Roman" pitchFamily="18" charset="0"/>
                </a:rPr>
                <a:t>Лазаревич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dirty="0" err="1" smtClean="0">
                  <a:latin typeface="Times New Roman" pitchFamily="18" charset="0"/>
                  <a:cs typeface="Times New Roman" pitchFamily="18" charset="0"/>
                </a:rPr>
                <a:t>Рошал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Российский программист, автор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архиваторов RAR и </a:t>
              </a:r>
              <a:r>
                <a:rPr lang="ru-RU" sz="2800" dirty="0" err="1" smtClean="0">
                  <a:latin typeface="Times New Roman" pitchFamily="18" charset="0"/>
                  <a:cs typeface="Times New Roman" pitchFamily="18" charset="0"/>
                </a:rPr>
                <a:t>WinRAR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611560" y="116632"/>
            <a:ext cx="7992888" cy="6208370"/>
            <a:chOff x="611560" y="116632"/>
            <a:chExt cx="7992888" cy="620837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2970154" y="116632"/>
              <a:ext cx="3834094" cy="4643315"/>
            </a:xfrm>
            <a:prstGeom prst="rect">
              <a:avLst/>
            </a:prstGeom>
            <a:blipFill>
              <a:blip r:embed="rId10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1560" y="4509120"/>
              <a:ext cx="7992888" cy="18158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Эдуард Зиновьевич 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Любимский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Советский и российский учёный в области вычислительной техники, системного программирования и информатики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65"/>
            <a:ext cx="9144000" cy="687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71472" y="1000108"/>
            <a:ext cx="800105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Где и в каком году был разработан  советский ноутбук – микро ЭВМ/ микрокалькулятор «Электроника МК 106»? 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агетная рамка 3"/>
          <p:cNvSpPr/>
          <p:nvPr/>
        </p:nvSpPr>
        <p:spPr>
          <a:xfrm>
            <a:off x="6572264" y="5429264"/>
            <a:ext cx="1857388" cy="714380"/>
          </a:xfrm>
          <a:prstGeom prst="bevel">
            <a:avLst>
              <a:gd name="adj" fmla="val 5927"/>
            </a:avLst>
          </a:prstGeom>
          <a:solidFill>
            <a:srgbClr val="D9ECFF"/>
          </a:solidFill>
          <a:ln w="63500" cmpd="tri">
            <a:solidFill>
              <a:srgbClr val="BFD5E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214818"/>
            <a:ext cx="59293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Советский ноутбук – микро ЭВМ/микрокалькулятор «Электроника МК 106» был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разработан в СССР в 1991 году.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2643174" y="6215082"/>
            <a:ext cx="2928958" cy="500042"/>
          </a:xfrm>
          <a:prstGeom prst="rightArrow">
            <a:avLst>
              <a:gd name="adj1" fmla="val 75099"/>
              <a:gd name="adj2" fmla="val 50000"/>
            </a:avLst>
          </a:prstGeom>
          <a:solidFill>
            <a:srgbClr val="D9ECFF"/>
          </a:solidFill>
          <a:ln cmpd="dbl">
            <a:solidFill>
              <a:srgbClr val="BFD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Следующий вопрос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214282" y="285728"/>
            <a:ext cx="2357454" cy="642942"/>
          </a:xfrm>
          <a:prstGeom prst="homePlate">
            <a:avLst>
              <a:gd name="adj" fmla="val 45817"/>
            </a:avLst>
          </a:prstGeom>
          <a:noFill/>
          <a:ln w="63500" cmpd="tri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 4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65"/>
            <a:ext cx="9144000" cy="687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85786" y="2643182"/>
            <a:ext cx="764386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Какое количество было продано поступившего в массовое производство ЕС-1840 (первого советского аналога зарубежного компьютера  IBM PC)?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агетная рамка 3"/>
          <p:cNvSpPr/>
          <p:nvPr/>
        </p:nvSpPr>
        <p:spPr>
          <a:xfrm>
            <a:off x="6572264" y="5429264"/>
            <a:ext cx="1857388" cy="714380"/>
          </a:xfrm>
          <a:prstGeom prst="bevel">
            <a:avLst>
              <a:gd name="adj" fmla="val 5927"/>
            </a:avLst>
          </a:prstGeom>
          <a:solidFill>
            <a:srgbClr val="D9ECFF"/>
          </a:solidFill>
          <a:ln w="63500" cmpd="tri">
            <a:solidFill>
              <a:srgbClr val="BFD5E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5572140"/>
            <a:ext cx="3500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Продано 7500 штук.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2643174" y="6215082"/>
            <a:ext cx="2928958" cy="500042"/>
          </a:xfrm>
          <a:prstGeom prst="rightArrow">
            <a:avLst>
              <a:gd name="adj1" fmla="val 75099"/>
              <a:gd name="adj2" fmla="val 50000"/>
            </a:avLst>
          </a:prstGeom>
          <a:solidFill>
            <a:srgbClr val="D9ECFF"/>
          </a:solidFill>
          <a:ln cmpd="dbl">
            <a:solidFill>
              <a:srgbClr val="BFD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Следующий вопрос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214282" y="285728"/>
            <a:ext cx="2357454" cy="642942"/>
          </a:xfrm>
          <a:prstGeom prst="homePlate">
            <a:avLst>
              <a:gd name="adj" fmla="val 45817"/>
            </a:avLst>
          </a:prstGeom>
          <a:noFill/>
          <a:ln w="63500" cmpd="tri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 5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2.jpg" descr="https://htstatic.imgsmail.ru/pic_original/f390d0b1e1cf242178997eaf263bfda5/1232948/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571868" y="142852"/>
            <a:ext cx="2643206" cy="2428892"/>
          </a:xfrm>
          <a:prstGeom prst="rect">
            <a:avLst/>
          </a:prstGeom>
          <a:ln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65"/>
            <a:ext cx="9144000" cy="687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827584" y="1052736"/>
            <a:ext cx="764386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Государство постоянно ведет работу для обеспечения быстрого роста уровня и качества информационных технологий в России. </a:t>
            </a:r>
          </a:p>
          <a:p>
            <a:pPr algn="just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Какую работу ведет государство для повышения уровня ИТ?</a:t>
            </a:r>
          </a:p>
        </p:txBody>
      </p:sp>
      <p:sp>
        <p:nvSpPr>
          <p:cNvPr id="4" name="Багетная рамка 3"/>
          <p:cNvSpPr/>
          <p:nvPr/>
        </p:nvSpPr>
        <p:spPr>
          <a:xfrm>
            <a:off x="6572264" y="5429264"/>
            <a:ext cx="1857388" cy="714380"/>
          </a:xfrm>
          <a:prstGeom prst="bevel">
            <a:avLst>
              <a:gd name="adj" fmla="val 5927"/>
            </a:avLst>
          </a:prstGeom>
          <a:solidFill>
            <a:srgbClr val="D9ECFF"/>
          </a:solidFill>
          <a:ln w="63500" cmpd="tri">
            <a:solidFill>
              <a:srgbClr val="BFD5E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08720"/>
            <a:ext cx="8568952" cy="56938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63525" lvl="0" indent="-263525" algn="just">
              <a:buFont typeface="Times New Roman" panose="02020603050405020304" pitchFamily="18" charset="0"/>
              <a:buChar char="‒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Формируются благоприятные условия для развития отрасли информационных технологий, ведения бизнеса в IT-сфере, увеличения количества высокопроизводительных рабочих мест, роста производства российской продукции IT-отрасли.</a:t>
            </a:r>
          </a:p>
          <a:p>
            <a:pPr marL="263525" lvl="0" indent="-263525" algn="just">
              <a:buFont typeface="Times New Roman" panose="02020603050405020304" pitchFamily="18" charset="0"/>
              <a:buChar char="‒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Реализуется специальное регулирование налоговых режимов для российских IТ-компаний.</a:t>
            </a:r>
          </a:p>
          <a:p>
            <a:pPr marL="263525" lvl="0" indent="-263525" algn="just">
              <a:buFont typeface="Times New Roman" panose="02020603050405020304" pitchFamily="18" charset="0"/>
              <a:buChar char="‒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Прорабатывается государственная политика в области разработки, внедрения и продвижения российского программного обеспечения.</a:t>
            </a:r>
          </a:p>
          <a:p>
            <a:pPr marL="263525" lvl="0" indent="-263525" algn="just">
              <a:buFont typeface="Times New Roman" panose="02020603050405020304" pitchFamily="18" charset="0"/>
              <a:buChar char="‒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Создаются преференции программному обеспечению российского производства при государственных закупках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214282" y="285728"/>
            <a:ext cx="2357454" cy="642942"/>
          </a:xfrm>
          <a:prstGeom prst="homePlate">
            <a:avLst>
              <a:gd name="adj" fmla="val 45817"/>
            </a:avLst>
          </a:prstGeom>
          <a:noFill/>
          <a:ln w="63500" cmpd="tri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 6</a:t>
            </a:r>
            <a:endParaRPr lang="ru-RU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Управляющая кнопка: домой 1">
            <a:hlinkClick r:id="" action="ppaction://hlinkshowjump?jump=endshow" highlightClick="1"/>
          </p:cNvPr>
          <p:cNvSpPr/>
          <p:nvPr/>
        </p:nvSpPr>
        <p:spPr>
          <a:xfrm>
            <a:off x="8172400" y="6165304"/>
            <a:ext cx="648072" cy="692696"/>
          </a:xfrm>
          <a:prstGeom prst="actionButtonHome">
            <a:avLst/>
          </a:prstGeom>
          <a:solidFill>
            <a:schemeClr val="tx2">
              <a:lumMod val="20000"/>
              <a:lumOff val="80000"/>
            </a:schemeClr>
          </a:solidFill>
          <a:ln w="63500" cmpd="dbl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85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344</Words>
  <Application>Microsoft Office PowerPoint</Application>
  <PresentationFormat>Экран (4:3)</PresentationFormat>
  <Paragraphs>64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Логотип</dc:title>
  <dc:creator>Admin</dc:creator>
  <cp:lastModifiedBy>Пользователь</cp:lastModifiedBy>
  <cp:revision>56</cp:revision>
  <dcterms:created xsi:type="dcterms:W3CDTF">2011-12-13T19:04:59Z</dcterms:created>
  <dcterms:modified xsi:type="dcterms:W3CDTF">2022-04-30T19:29:42Z</dcterms:modified>
</cp:coreProperties>
</file>